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presProps.xml" ContentType="application/vnd.openxmlformats-officedocument.presentationml.presProps+xml"/>
  <Override PartName="/ppt/media/image53.jpeg" ContentType="image/jpeg"/>
  <Override PartName="/ppt/media/image1.jpeg" ContentType="image/jpeg"/>
  <Override PartName="/ppt/media/image54.jpeg" ContentType="image/jpeg"/>
  <Override PartName="/ppt/media/image2.jpeg" ContentType="image/jpeg"/>
  <Override PartName="/ppt/media/image55.jpeg" ContentType="image/jpeg"/>
  <Override PartName="/ppt/media/image3.jpeg" ContentType="image/jpeg"/>
  <Override PartName="/ppt/media/image56.jpeg" ContentType="image/jpeg"/>
  <Override PartName="/ppt/media/image4.jpeg" ContentType="image/jpeg"/>
  <Override PartName="/ppt/media/image5.jpeg" ContentType="image/jpeg"/>
  <Override PartName="/ppt/media/image57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72" r:id="rId11"/>
    <p:sldMasterId id="2147483674" r:id="rId12"/>
    <p:sldMasterId id="2147483676" r:id="rId13"/>
    <p:sldMasterId id="2147483678" r:id="rId14"/>
    <p:sldMasterId id="2147483680" r:id="rId15"/>
    <p:sldMasterId id="2147483682" r:id="rId16"/>
    <p:sldMasterId id="2147483684" r:id="rId17"/>
    <p:sldMasterId id="2147483686" r:id="rId18"/>
    <p:sldMasterId id="2147483688" r:id="rId19"/>
    <p:sldMasterId id="2147483690" r:id="rId20"/>
    <p:sldMasterId id="2147483692" r:id="rId21"/>
    <p:sldMasterId id="2147483694" r:id="rId22"/>
    <p:sldMasterId id="2147483696" r:id="rId23"/>
    <p:sldMasterId id="2147483698" r:id="rId24"/>
  </p:sld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  <p:sldId id="301" r:id="rId70"/>
    <p:sldId id="302" r:id="rId71"/>
    <p:sldId id="303" r:id="rId72"/>
    <p:sldId id="304" r:id="rId73"/>
    <p:sldId id="305" r:id="rId74"/>
    <p:sldId id="306" r:id="rId75"/>
    <p:sldId id="307" r:id="rId76"/>
    <p:sldId id="308" r:id="rId77"/>
    <p:sldId id="309" r:id="rId78"/>
    <p:sldId id="310" r:id="rId79"/>
    <p:sldId id="311" r:id="rId80"/>
    <p:sldId id="312" r:id="rId81"/>
    <p:sldId id="313" r:id="rId82"/>
    <p:sldId id="314" r:id="rId83"/>
    <p:sldId id="315" r:id="rId84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" Target="slides/slide1.xml"/><Relationship Id="rId26" Type="http://schemas.openxmlformats.org/officeDocument/2006/relationships/slide" Target="slides/slide2.xml"/><Relationship Id="rId27" Type="http://schemas.openxmlformats.org/officeDocument/2006/relationships/slide" Target="slides/slide3.xml"/><Relationship Id="rId28" Type="http://schemas.openxmlformats.org/officeDocument/2006/relationships/slide" Target="slides/slide4.xml"/><Relationship Id="rId29" Type="http://schemas.openxmlformats.org/officeDocument/2006/relationships/slide" Target="slides/slide5.xml"/><Relationship Id="rId30" Type="http://schemas.openxmlformats.org/officeDocument/2006/relationships/slide" Target="slides/slide6.xml"/><Relationship Id="rId31" Type="http://schemas.openxmlformats.org/officeDocument/2006/relationships/slide" Target="slides/slide7.xml"/><Relationship Id="rId32" Type="http://schemas.openxmlformats.org/officeDocument/2006/relationships/slide" Target="slides/slide8.xml"/><Relationship Id="rId33" Type="http://schemas.openxmlformats.org/officeDocument/2006/relationships/slide" Target="slides/slide9.xml"/><Relationship Id="rId34" Type="http://schemas.openxmlformats.org/officeDocument/2006/relationships/slide" Target="slides/slide10.xml"/><Relationship Id="rId35" Type="http://schemas.openxmlformats.org/officeDocument/2006/relationships/slide" Target="slides/slide11.xml"/><Relationship Id="rId36" Type="http://schemas.openxmlformats.org/officeDocument/2006/relationships/slide" Target="slides/slide12.xml"/><Relationship Id="rId37" Type="http://schemas.openxmlformats.org/officeDocument/2006/relationships/slide" Target="slides/slide13.xml"/><Relationship Id="rId38" Type="http://schemas.openxmlformats.org/officeDocument/2006/relationships/slide" Target="slides/slide14.xml"/><Relationship Id="rId39" Type="http://schemas.openxmlformats.org/officeDocument/2006/relationships/slide" Target="slides/slide15.xml"/><Relationship Id="rId40" Type="http://schemas.openxmlformats.org/officeDocument/2006/relationships/slide" Target="slides/slide16.xml"/><Relationship Id="rId41" Type="http://schemas.openxmlformats.org/officeDocument/2006/relationships/slide" Target="slides/slide17.xml"/><Relationship Id="rId42" Type="http://schemas.openxmlformats.org/officeDocument/2006/relationships/slide" Target="slides/slide18.xml"/><Relationship Id="rId43" Type="http://schemas.openxmlformats.org/officeDocument/2006/relationships/slide" Target="slides/slide19.xml"/><Relationship Id="rId44" Type="http://schemas.openxmlformats.org/officeDocument/2006/relationships/slide" Target="slides/slide20.xml"/><Relationship Id="rId45" Type="http://schemas.openxmlformats.org/officeDocument/2006/relationships/slide" Target="slides/slide21.xml"/><Relationship Id="rId46" Type="http://schemas.openxmlformats.org/officeDocument/2006/relationships/slide" Target="slides/slide22.xml"/><Relationship Id="rId47" Type="http://schemas.openxmlformats.org/officeDocument/2006/relationships/slide" Target="slides/slide23.xml"/><Relationship Id="rId48" Type="http://schemas.openxmlformats.org/officeDocument/2006/relationships/slide" Target="slides/slide24.xml"/><Relationship Id="rId49" Type="http://schemas.openxmlformats.org/officeDocument/2006/relationships/slide" Target="slides/slide25.xml"/><Relationship Id="rId50" Type="http://schemas.openxmlformats.org/officeDocument/2006/relationships/slide" Target="slides/slide26.xml"/><Relationship Id="rId51" Type="http://schemas.openxmlformats.org/officeDocument/2006/relationships/slide" Target="slides/slide27.xml"/><Relationship Id="rId52" Type="http://schemas.openxmlformats.org/officeDocument/2006/relationships/slide" Target="slides/slide28.xml"/><Relationship Id="rId53" Type="http://schemas.openxmlformats.org/officeDocument/2006/relationships/slide" Target="slides/slide29.xml"/><Relationship Id="rId54" Type="http://schemas.openxmlformats.org/officeDocument/2006/relationships/slide" Target="slides/slide30.xml"/><Relationship Id="rId55" Type="http://schemas.openxmlformats.org/officeDocument/2006/relationships/slide" Target="slides/slide31.xml"/><Relationship Id="rId56" Type="http://schemas.openxmlformats.org/officeDocument/2006/relationships/slide" Target="slides/slide32.xml"/><Relationship Id="rId57" Type="http://schemas.openxmlformats.org/officeDocument/2006/relationships/slide" Target="slides/slide33.xml"/><Relationship Id="rId58" Type="http://schemas.openxmlformats.org/officeDocument/2006/relationships/slide" Target="slides/slide34.xml"/><Relationship Id="rId59" Type="http://schemas.openxmlformats.org/officeDocument/2006/relationships/slide" Target="slides/slide35.xml"/><Relationship Id="rId60" Type="http://schemas.openxmlformats.org/officeDocument/2006/relationships/slide" Target="slides/slide36.xml"/><Relationship Id="rId61" Type="http://schemas.openxmlformats.org/officeDocument/2006/relationships/slide" Target="slides/slide37.xml"/><Relationship Id="rId62" Type="http://schemas.openxmlformats.org/officeDocument/2006/relationships/slide" Target="slides/slide38.xml"/><Relationship Id="rId63" Type="http://schemas.openxmlformats.org/officeDocument/2006/relationships/slide" Target="slides/slide39.xml"/><Relationship Id="rId64" Type="http://schemas.openxmlformats.org/officeDocument/2006/relationships/slide" Target="slides/slide40.xml"/><Relationship Id="rId65" Type="http://schemas.openxmlformats.org/officeDocument/2006/relationships/slide" Target="slides/slide41.xml"/><Relationship Id="rId66" Type="http://schemas.openxmlformats.org/officeDocument/2006/relationships/slide" Target="slides/slide42.xml"/><Relationship Id="rId67" Type="http://schemas.openxmlformats.org/officeDocument/2006/relationships/slide" Target="slides/slide43.xml"/><Relationship Id="rId68" Type="http://schemas.openxmlformats.org/officeDocument/2006/relationships/slide" Target="slides/slide44.xml"/><Relationship Id="rId69" Type="http://schemas.openxmlformats.org/officeDocument/2006/relationships/slide" Target="slides/slide45.xml"/><Relationship Id="rId70" Type="http://schemas.openxmlformats.org/officeDocument/2006/relationships/slide" Target="slides/slide46.xml"/><Relationship Id="rId71" Type="http://schemas.openxmlformats.org/officeDocument/2006/relationships/slide" Target="slides/slide47.xml"/><Relationship Id="rId72" Type="http://schemas.openxmlformats.org/officeDocument/2006/relationships/slide" Target="slides/slide48.xml"/><Relationship Id="rId73" Type="http://schemas.openxmlformats.org/officeDocument/2006/relationships/slide" Target="slides/slide49.xml"/><Relationship Id="rId74" Type="http://schemas.openxmlformats.org/officeDocument/2006/relationships/slide" Target="slides/slide50.xml"/><Relationship Id="rId75" Type="http://schemas.openxmlformats.org/officeDocument/2006/relationships/slide" Target="slides/slide51.xml"/><Relationship Id="rId76" Type="http://schemas.openxmlformats.org/officeDocument/2006/relationships/slide" Target="slides/slide52.xml"/><Relationship Id="rId77" Type="http://schemas.openxmlformats.org/officeDocument/2006/relationships/slide" Target="slides/slide53.xml"/><Relationship Id="rId78" Type="http://schemas.openxmlformats.org/officeDocument/2006/relationships/slide" Target="slides/slide54.xml"/><Relationship Id="rId79" Type="http://schemas.openxmlformats.org/officeDocument/2006/relationships/slide" Target="slides/slide55.xml"/><Relationship Id="rId80" Type="http://schemas.openxmlformats.org/officeDocument/2006/relationships/slide" Target="slides/slide56.xml"/><Relationship Id="rId81" Type="http://schemas.openxmlformats.org/officeDocument/2006/relationships/slide" Target="slides/slide57.xml"/><Relationship Id="rId82" Type="http://schemas.openxmlformats.org/officeDocument/2006/relationships/slide" Target="slides/slide58.xml"/><Relationship Id="rId83" Type="http://schemas.openxmlformats.org/officeDocument/2006/relationships/slide" Target="slides/slide59.xml"/><Relationship Id="rId84" Type="http://schemas.openxmlformats.org/officeDocument/2006/relationships/slide" Target="slides/slide60.xml"/><Relationship Id="rId8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025AE7A-155B-4993-8C16-99CF59177CB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59383BF0-C403-4D18-A267-8EB9DBD2AD9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60A3ADF3-AEF7-4600-B939-6B8879EBC77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83FFD08E-EB17-4CC0-BE7D-C9E780BA97E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E15FD520-A112-4870-A47B-11F63732F30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4A3C443A-6F31-4C9F-8499-3BD0332DE35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3EAD2856-4EAE-42AD-AE1C-69B82B4F257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23F67362-01C0-4FA4-B891-02A2A98A133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EDFA2ABA-7947-483F-9395-29009D0A341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6AE5BEA4-9F6B-499E-9961-3C3591BB901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4910A692-BBC6-421D-941F-33B63A10925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6E29015-1E96-4DF4-96C2-4B9C670FCCB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2DF33799-6114-407B-A15C-D265499EF78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1CFF9F61-017B-4701-B5B1-3B69782DA0D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5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7"/>
          </p:nvPr>
        </p:nvSpPr>
        <p:spPr/>
        <p:txBody>
          <a:bodyPr/>
          <a:p>
            <a:fld id="{9E62CA9E-1D3B-48C6-A2AF-242E0C64295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8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A9EA841D-6016-4549-81AF-3788D0E07D8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F9C443EF-6DAD-4759-BDED-526512DD1EC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4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6"/>
          </p:nvPr>
        </p:nvSpPr>
        <p:spPr/>
        <p:txBody>
          <a:bodyPr/>
          <a:p>
            <a:fld id="{4284B17E-C392-4F81-B6E6-BBD826AAE01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CA2DEDDC-3B25-4C6E-9D53-2C32A95F814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2"/>
          </p:nvPr>
        </p:nvSpPr>
        <p:spPr/>
        <p:txBody>
          <a:bodyPr/>
          <a:p>
            <a:fld id="{C88FAE7A-E68F-450C-AAF7-67BA18D5A61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5"/>
          </p:nvPr>
        </p:nvSpPr>
        <p:spPr/>
        <p:txBody>
          <a:bodyPr/>
          <a:p>
            <a:fld id="{EB3BA4E2-442C-4B90-A256-29A9253410F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8"/>
          </p:nvPr>
        </p:nvSpPr>
        <p:spPr/>
        <p:txBody>
          <a:bodyPr/>
          <a:p>
            <a:fld id="{48803C0D-A5FF-46D2-8747-A6ADD57C9CB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9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2199157-F581-4BBB-826E-CDE41D06F67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44A253A-C8BB-41F1-BCBC-84D89494A9C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224FD5F-74C4-47E2-9885-8B7B9CED4E3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3C2DD95-27CA-4231-B0E1-B1751471003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BB8EC990-07B4-43C6-98AD-9DC6C73E62E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BC0FEC61-8B9C-4573-A83A-80877B8B618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E85AD97B-F7EC-43BD-9E9B-5CF1F44774C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6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7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8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9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20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21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22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23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24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25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6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7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8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44A54CB-DA71-431A-A242-94EC890C5847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ftr" idx="28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sldNum" idx="29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99FE278-2C65-4FD7-8874-9049563AE69D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dt" idx="30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ftr" idx="3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ldNum" idx="3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CA1C9FC-D098-4E5D-AB5D-CE0281ADFE68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dt" idx="3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ftr" idx="3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ldNum" idx="3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CD91F79-5C2B-4FB9-BB65-3E770FFDC37B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dt" idx="3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Second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2" marL="648000" indent="-216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Third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3" marL="864000" indent="-216000">
              <a:spcBef>
                <a:spcPts val="56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Fourth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4" marL="108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Fifth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5" marL="1296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Sixth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6" marL="151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Seventh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ftr" idx="3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sldNum" idx="3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57DB7DD-D6BF-4A59-8EDD-85E7D2CC45BA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dt" idx="3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ftr" idx="40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sldNum" idx="41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E23D602-FF5A-4D3C-B01B-358BD76EF907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dt" idx="42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Second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2" marL="648000" indent="-216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Third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3" marL="864000" indent="-216000">
              <a:spcBef>
                <a:spcPts val="56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Fourth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4" marL="108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Fifth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5" marL="1296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Sixth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6" marL="151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Seventh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Second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2" marL="648000" indent="-216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Third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3" marL="864000" indent="-216000">
              <a:spcBef>
                <a:spcPts val="56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Fourth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4" marL="108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Fifth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5" marL="1296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Sixth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6" marL="151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Seventh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ftr" idx="43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sldNum" idx="44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A41EF35-D2E0-444A-9F81-3AFF7E41280B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dt" idx="45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ftr" idx="46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sldNum" idx="47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786EB50-3613-4A46-9B17-E08275610D4B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dt" idx="48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ftr" idx="49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ldNum" idx="50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0D2EFA4-8D82-4E26-BC13-7DAA8551ABEB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dt" idx="51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ftr" idx="52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ldNum" idx="53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E530A92-8D31-47D1-82DA-E24250474B1C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dt" idx="54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Second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2" marL="648000" indent="-216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Third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3" marL="864000" indent="-216000">
              <a:spcBef>
                <a:spcPts val="56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Fourth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4" marL="108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Fifth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5" marL="1296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Sixth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6" marL="151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Seventh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ftr" idx="55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sldNum" idx="56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91DE1EA-04B1-49CC-A32C-85FE8FCF24C4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dt" idx="57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5B91E69-A453-4275-8ACC-9D253EE73AB1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ftr" idx="58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sldNum" idx="59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6E775BC-459E-40CC-B54C-BDDAD11400F8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dt" idx="60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Second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2" marL="648000" indent="-216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Third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3" marL="864000" indent="-216000">
              <a:spcBef>
                <a:spcPts val="56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Fourth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4" marL="108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Fifth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5" marL="1296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Sixth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6" marL="151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Seventh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Second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2" marL="648000" indent="-216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Third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3" marL="864000" indent="-216000">
              <a:spcBef>
                <a:spcPts val="56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Fourth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4" marL="108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Fifth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5" marL="1296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Sixth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6" marL="151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Seventh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ftr" idx="6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sldNum" idx="6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9B3FC1A-F42D-4139-90A1-9E01CDA11A0E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dt" idx="6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ftr" idx="6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sldNum" idx="6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B8F3EFD-F8A6-4F17-BEE2-C8D2748216E7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dt" idx="6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ftr" idx="6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ldNum" idx="6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417FACC-C9AD-4311-92D5-A7500213CE59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dt" idx="6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456E2F6-1D0F-4E79-98D4-4971F4E454CC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Second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2" marL="648000" indent="-216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Third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3" marL="864000" indent="-216000">
              <a:spcBef>
                <a:spcPts val="56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Fourth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4" marL="108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Fifth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5" marL="1296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Sixth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6" marL="151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Seventh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D154A6C-65ED-4D7C-9784-9F3628FA3F6B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D44F145-D737-4530-9ADD-13E1988F4A00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Second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2" marL="648000" indent="-216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Third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3" marL="864000" indent="-216000">
              <a:spcBef>
                <a:spcPts val="56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Fourth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4" marL="108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Fifth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5" marL="1296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Sixth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6" marL="151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Seventh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Second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2" marL="648000" indent="-216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Third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3" marL="864000" indent="-216000">
              <a:spcBef>
                <a:spcPts val="56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Fourth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4" marL="108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Fifth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5" marL="1296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Sixth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6" marL="151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Seventh Outline Level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98B89E4-C3F6-4DDE-9604-E264B6695579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3731675-FF89-4496-9B7C-DE2B4389EBB1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20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1D933C0-E698-4D8C-8F84-0A1E5C65B22E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4F93412-3926-48C4-BA4F-2DDCE81A8BC5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en-GB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Second Outline Level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2" marL="648000" indent="-216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Third Outline Level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3" marL="864000" indent="-216000">
              <a:spcBef>
                <a:spcPts val="56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Fourth Outline Level</a:t>
            </a:r>
            <a:endParaRPr b="0" lang="en-GB" sz="2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4" marL="108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Fifth Outline Level</a:t>
            </a:r>
            <a:endParaRPr b="0" lang="en-GB" sz="2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5" marL="1296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Sixth Outline Level</a:t>
            </a:r>
            <a:endParaRPr b="0" lang="en-GB" sz="2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  <a:p>
            <a:pPr lvl="6" marL="151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Seventh Outline Level</a:t>
            </a:r>
            <a:endParaRPr b="0" lang="en-GB" sz="20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9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9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9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9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9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9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9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9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9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9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9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9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9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9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9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9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9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9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9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"/>
          <p:cNvPicPr/>
          <p:nvPr/>
        </p:nvPicPr>
        <p:blipFill>
          <a:blip r:embed="rId1"/>
          <a:stretch/>
        </p:blipFill>
        <p:spPr>
          <a:xfrm>
            <a:off x="1288080" y="184320"/>
            <a:ext cx="4672440" cy="648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" name="TextBox 3"/>
          <p:cNvSpPr/>
          <p:nvPr/>
        </p:nvSpPr>
        <p:spPr>
          <a:xfrm>
            <a:off x="6746040" y="3362400"/>
            <a:ext cx="4587480" cy="417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3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The Cross and the Crucifix in Art</a:t>
            </a:r>
            <a:endParaRPr b="0" lang="en-GB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St Gregory’s, Stratford 2025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Oliver Holt OSB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"/>
          <p:cNvPicPr/>
          <p:nvPr/>
        </p:nvPicPr>
        <p:blipFill>
          <a:blip r:embed="rId1"/>
          <a:stretch/>
        </p:blipFill>
        <p:spPr>
          <a:xfrm>
            <a:off x="2303280" y="91440"/>
            <a:ext cx="7584120" cy="667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3" name="TextBox 3"/>
          <p:cNvSpPr/>
          <p:nvPr/>
        </p:nvSpPr>
        <p:spPr>
          <a:xfrm>
            <a:off x="9387720" y="5108760"/>
            <a:ext cx="280296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 Maria Maggiore  (detail)  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	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Enthroned Cross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 descr=""/>
          <p:cNvPicPr/>
          <p:nvPr/>
        </p:nvPicPr>
        <p:blipFill>
          <a:blip r:embed="rId1"/>
          <a:srcRect l="0" t="24637" r="0" b="26177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5" name="TextBox 1"/>
          <p:cNvSpPr/>
          <p:nvPr/>
        </p:nvSpPr>
        <p:spPr>
          <a:xfrm>
            <a:off x="8829000" y="5220360"/>
            <a:ext cx="343980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Church of St Praxedes Rome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 descr=""/>
          <p:cNvPicPr/>
          <p:nvPr/>
        </p:nvPicPr>
        <p:blipFill>
          <a:blip r:embed="rId1"/>
          <a:stretch/>
        </p:blipFill>
        <p:spPr>
          <a:xfrm>
            <a:off x="3126600" y="71280"/>
            <a:ext cx="5253840" cy="6714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7" name="TextBox 1"/>
          <p:cNvSpPr/>
          <p:nvPr/>
        </p:nvSpPr>
        <p:spPr>
          <a:xfrm>
            <a:off x="8563680" y="5534280"/>
            <a:ext cx="378360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St Praxedes (detail)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Enthroned Cross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3769200" y="81360"/>
            <a:ext cx="4617000" cy="6643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9" name="TextBox 1"/>
          <p:cNvSpPr/>
          <p:nvPr/>
        </p:nvSpPr>
        <p:spPr>
          <a:xfrm>
            <a:off x="9287280" y="4993560"/>
            <a:ext cx="263880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Arian Baptistery Ravenna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6</a:t>
            </a:r>
            <a:r>
              <a:rPr b="0" lang="en-GB" sz="2800" strike="noStrike" u="none" baseline="30000">
                <a:solidFill>
                  <a:schemeClr val="lt1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 descr=""/>
          <p:cNvPicPr/>
          <p:nvPr/>
        </p:nvPicPr>
        <p:blipFill>
          <a:blip r:embed="rId1"/>
          <a:srcRect l="0" t="21298" r="0" b="23126"/>
          <a:stretch/>
        </p:blipFill>
        <p:spPr>
          <a:xfrm>
            <a:off x="0" y="1584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1" name="TextBox 1"/>
          <p:cNvSpPr/>
          <p:nvPr/>
        </p:nvSpPr>
        <p:spPr>
          <a:xfrm>
            <a:off x="8468280" y="5747040"/>
            <a:ext cx="36086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Arian baptistery (detail)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Enthroned Cross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"/>
          <p:cNvPicPr/>
          <p:nvPr/>
        </p:nvPicPr>
        <p:blipFill>
          <a:blip r:embed="rId1"/>
          <a:srcRect l="0" t="21673" r="0" b="29947"/>
          <a:stretch/>
        </p:blipFill>
        <p:spPr>
          <a:xfrm>
            <a:off x="5580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3" name="TextBox 1"/>
          <p:cNvSpPr/>
          <p:nvPr/>
        </p:nvSpPr>
        <p:spPr>
          <a:xfrm>
            <a:off x="8205840" y="5223960"/>
            <a:ext cx="369612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rgbClr val="ffff00"/>
                </a:solidFill>
                <a:effectLst/>
                <a:uFillTx/>
                <a:latin typeface="Calibri"/>
              </a:rPr>
              <a:t>Mausoleum of Galla Placida, Ravenna  5</a:t>
            </a:r>
            <a:r>
              <a:rPr b="0" lang="en-GB" sz="2800" strike="noStrike" u="none" baseline="30000">
                <a:solidFill>
                  <a:srgbClr val="ffff00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rgbClr val="ffff00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"/>
          <p:cNvPicPr/>
          <p:nvPr/>
        </p:nvPicPr>
        <p:blipFill>
          <a:blip r:embed="rId1"/>
          <a:stretch/>
        </p:blipFill>
        <p:spPr>
          <a:xfrm>
            <a:off x="3824280" y="0"/>
            <a:ext cx="454248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5" name="TextBox 1"/>
          <p:cNvSpPr/>
          <p:nvPr/>
        </p:nvSpPr>
        <p:spPr>
          <a:xfrm>
            <a:off x="8749080" y="5365080"/>
            <a:ext cx="344196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St Apollinare in Classe, Ravenna  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6</a:t>
            </a:r>
            <a:r>
              <a:rPr b="0" lang="en-GB" sz="2800" strike="noStrike" u="none" baseline="30000">
                <a:solidFill>
                  <a:schemeClr val="lt1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2" descr=""/>
          <p:cNvPicPr/>
          <p:nvPr/>
        </p:nvPicPr>
        <p:blipFill>
          <a:blip r:embed="rId1"/>
          <a:stretch/>
        </p:blipFill>
        <p:spPr>
          <a:xfrm>
            <a:off x="112320" y="345600"/>
            <a:ext cx="12005640" cy="6186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"/>
          <p:cNvPicPr/>
          <p:nvPr/>
        </p:nvPicPr>
        <p:blipFill>
          <a:blip r:embed="rId1"/>
          <a:stretch/>
        </p:blipFill>
        <p:spPr>
          <a:xfrm>
            <a:off x="3832920" y="0"/>
            <a:ext cx="4411080" cy="6684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 descr=""/>
          <p:cNvPicPr/>
          <p:nvPr/>
        </p:nvPicPr>
        <p:blipFill>
          <a:blip r:embed="rId1"/>
          <a:stretch/>
        </p:blipFill>
        <p:spPr>
          <a:xfrm>
            <a:off x="4155480" y="64440"/>
            <a:ext cx="4037400" cy="6619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9" name="TextBox 1"/>
          <p:cNvSpPr/>
          <p:nvPr/>
        </p:nvSpPr>
        <p:spPr>
          <a:xfrm>
            <a:off x="8520840" y="4889880"/>
            <a:ext cx="4037400" cy="155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 Apollinare in Classe  (detail)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Jewelled Cross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2" descr=""/>
          <p:cNvPicPr/>
          <p:nvPr/>
        </p:nvPicPr>
        <p:blipFill>
          <a:blip r:embed="rId1"/>
          <a:stretch/>
        </p:blipFill>
        <p:spPr>
          <a:xfrm>
            <a:off x="3918600" y="0"/>
            <a:ext cx="4302000" cy="677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" name="TextBox 1"/>
          <p:cNvSpPr/>
          <p:nvPr/>
        </p:nvSpPr>
        <p:spPr>
          <a:xfrm>
            <a:off x="8428320" y="4627800"/>
            <a:ext cx="3449880" cy="179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Noah &amp; the Dove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Catacomb of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SS Peter &amp; Marcellinus  4</a:t>
            </a:r>
            <a:r>
              <a:rPr b="0" lang="en-GB" sz="2800" strike="noStrike" u="none" baseline="30000">
                <a:solidFill>
                  <a:schemeClr val="lt1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2" descr=""/>
          <p:cNvPicPr/>
          <p:nvPr/>
        </p:nvPicPr>
        <p:blipFill>
          <a:blip r:embed="rId1"/>
          <a:srcRect l="0" t="3224" r="0" b="5320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" name="TextBox 1"/>
          <p:cNvSpPr/>
          <p:nvPr/>
        </p:nvSpPr>
        <p:spPr>
          <a:xfrm>
            <a:off x="9537840" y="5330880"/>
            <a:ext cx="2652840" cy="82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St Clemente Rome  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6</a:t>
            </a:r>
            <a:r>
              <a:rPr b="0" lang="en-GB" sz="2400" strike="noStrike" u="none" baseline="30000">
                <a:solidFill>
                  <a:schemeClr val="lt1"/>
                </a:solidFill>
                <a:effectLst/>
                <a:uFillTx/>
                <a:latin typeface="Calibri"/>
              </a:rPr>
              <a:t>th</a:t>
            </a:r>
            <a:r>
              <a:rPr b="0" lang="en-GB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century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"/>
          <p:cNvPicPr/>
          <p:nvPr/>
        </p:nvPicPr>
        <p:blipFill>
          <a:blip r:embed="rId1"/>
          <a:stretch/>
        </p:blipFill>
        <p:spPr>
          <a:xfrm>
            <a:off x="3498480" y="0"/>
            <a:ext cx="519372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" name="TextBox 1"/>
          <p:cNvSpPr/>
          <p:nvPr/>
        </p:nvSpPr>
        <p:spPr>
          <a:xfrm>
            <a:off x="9092880" y="5218920"/>
            <a:ext cx="334656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 Clemente  (detail)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Floriated Cross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 descr=""/>
          <p:cNvPicPr/>
          <p:nvPr/>
        </p:nvPicPr>
        <p:blipFill>
          <a:blip r:embed="rId1"/>
          <a:stretch/>
        </p:blipFill>
        <p:spPr>
          <a:xfrm>
            <a:off x="1859040" y="0"/>
            <a:ext cx="84726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" name="TextBox 3"/>
          <p:cNvSpPr/>
          <p:nvPr/>
        </p:nvSpPr>
        <p:spPr>
          <a:xfrm>
            <a:off x="9721800" y="4707000"/>
            <a:ext cx="2649240" cy="179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Ivory Casket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Probably Rome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c. 400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British Museum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 descr=""/>
          <p:cNvPicPr/>
          <p:nvPr/>
        </p:nvPicPr>
        <p:blipFill>
          <a:blip r:embed="rId1"/>
          <a:stretch/>
        </p:blipFill>
        <p:spPr>
          <a:xfrm>
            <a:off x="1677240" y="0"/>
            <a:ext cx="8836560" cy="6856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"/>
          <p:cNvPicPr/>
          <p:nvPr/>
        </p:nvPicPr>
        <p:blipFill>
          <a:blip r:embed="rId1"/>
          <a:stretch/>
        </p:blipFill>
        <p:spPr>
          <a:xfrm>
            <a:off x="1845000" y="0"/>
            <a:ext cx="8500680" cy="6856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 descr=""/>
          <p:cNvPicPr/>
          <p:nvPr/>
        </p:nvPicPr>
        <p:blipFill>
          <a:blip r:embed="rId1"/>
          <a:stretch/>
        </p:blipFill>
        <p:spPr>
          <a:xfrm>
            <a:off x="1699920" y="0"/>
            <a:ext cx="8791200" cy="6856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4" descr="A picture containing photo, building, different, sitting&#10;&#10;Description automatically generated"/>
          <p:cNvPicPr/>
          <p:nvPr/>
        </p:nvPicPr>
        <p:blipFill>
          <a:blip r:embed="rId1"/>
          <a:stretch/>
        </p:blipFill>
        <p:spPr>
          <a:xfrm>
            <a:off x="1757520" y="314280"/>
            <a:ext cx="8676000" cy="6228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0" name="TextBox 6"/>
          <p:cNvSpPr/>
          <p:nvPr/>
        </p:nvSpPr>
        <p:spPr>
          <a:xfrm>
            <a:off x="2036520" y="5791320"/>
            <a:ext cx="8676000" cy="82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400" strike="noStrike" u="none">
                <a:solidFill>
                  <a:schemeClr val="lt1"/>
                </a:solidFill>
                <a:effectLst/>
                <a:highlight>
                  <a:srgbClr val="c0c0c0"/>
                </a:highlight>
                <a:uFillTx/>
                <a:latin typeface="Calibri"/>
              </a:rPr>
              <a:t>Loca Sancta Reliquary Box -  lid and stones from the Holy Land – Vatican Museum 6</a:t>
            </a:r>
            <a:r>
              <a:rPr b="0" lang="en-GB" sz="2400" strike="noStrike" u="none" baseline="30000">
                <a:solidFill>
                  <a:schemeClr val="lt1"/>
                </a:solidFill>
                <a:effectLst/>
                <a:highlight>
                  <a:srgbClr val="c0c0c0"/>
                </a:highlight>
                <a:uFillTx/>
                <a:latin typeface="Calibri"/>
              </a:rPr>
              <a:t>th</a:t>
            </a:r>
            <a:r>
              <a:rPr b="0" lang="en-GB" sz="2400" strike="noStrike" u="none">
                <a:solidFill>
                  <a:schemeClr val="lt1"/>
                </a:solidFill>
                <a:effectLst/>
                <a:highlight>
                  <a:srgbClr val="c0c0c0"/>
                </a:highlight>
                <a:uFillTx/>
                <a:latin typeface="Calibri"/>
              </a:rPr>
              <a:t> century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" descr=""/>
          <p:cNvPicPr/>
          <p:nvPr/>
        </p:nvPicPr>
        <p:blipFill>
          <a:blip r:embed="rId1"/>
          <a:stretch/>
        </p:blipFill>
        <p:spPr>
          <a:xfrm>
            <a:off x="3178800" y="0"/>
            <a:ext cx="62226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TextBox 1"/>
          <p:cNvSpPr/>
          <p:nvPr/>
        </p:nvSpPr>
        <p:spPr>
          <a:xfrm>
            <a:off x="9839160" y="4952880"/>
            <a:ext cx="2218320" cy="82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Loca Sancta - detail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2" descr=""/>
          <p:cNvPicPr/>
          <p:nvPr/>
        </p:nvPicPr>
        <p:blipFill>
          <a:blip r:embed="rId1"/>
          <a:stretch/>
        </p:blipFill>
        <p:spPr>
          <a:xfrm>
            <a:off x="3284280" y="0"/>
            <a:ext cx="5555880" cy="677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" name="TextBox 1"/>
          <p:cNvSpPr/>
          <p:nvPr/>
        </p:nvSpPr>
        <p:spPr>
          <a:xfrm>
            <a:off x="9016920" y="4309560"/>
            <a:ext cx="3174120" cy="22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Rabulla Manuscript Mesopotamia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Medici Library, Florence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6</a:t>
            </a:r>
            <a:r>
              <a:rPr b="0" lang="en-GB" sz="2800" strike="noStrike" u="none" baseline="30000">
                <a:solidFill>
                  <a:schemeClr val="lt1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" descr=""/>
          <p:cNvPicPr/>
          <p:nvPr/>
        </p:nvPicPr>
        <p:blipFill>
          <a:blip r:embed="rId1"/>
          <a:stretch/>
        </p:blipFill>
        <p:spPr>
          <a:xfrm>
            <a:off x="3009960" y="0"/>
            <a:ext cx="617112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6" name="TextBox 1"/>
          <p:cNvSpPr/>
          <p:nvPr/>
        </p:nvSpPr>
        <p:spPr>
          <a:xfrm>
            <a:off x="9547560" y="5546880"/>
            <a:ext cx="278172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Rabulla  (detail)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 descr=""/>
          <p:cNvPicPr/>
          <p:nvPr/>
        </p:nvPicPr>
        <p:blipFill>
          <a:blip r:embed="rId1"/>
          <a:srcRect l="0" t="11422" r="0" b="0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TextBox 1"/>
          <p:cNvSpPr/>
          <p:nvPr/>
        </p:nvSpPr>
        <p:spPr>
          <a:xfrm>
            <a:off x="8150040" y="4977360"/>
            <a:ext cx="3402000" cy="179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Jonah thrown into the sea  - catacomb of SS Peter &amp; Marcellinus  4</a:t>
            </a:r>
            <a:r>
              <a:rPr b="0" lang="en-GB" sz="2800" strike="noStrike" u="none" baseline="30000">
                <a:solidFill>
                  <a:schemeClr val="lt1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0" descr=""/>
          <p:cNvPicPr/>
          <p:nvPr/>
        </p:nvPicPr>
        <p:blipFill>
          <a:blip r:embed="rId1"/>
          <a:stretch/>
        </p:blipFill>
        <p:spPr>
          <a:xfrm>
            <a:off x="3646440" y="0"/>
            <a:ext cx="489780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8" name="TextBox 1"/>
          <p:cNvSpPr/>
          <p:nvPr/>
        </p:nvSpPr>
        <p:spPr>
          <a:xfrm>
            <a:off x="8913240" y="5160240"/>
            <a:ext cx="315576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 Maria Antiqua, Rome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8</a:t>
            </a:r>
            <a:r>
              <a:rPr b="0" lang="en-GB" sz="2800" strike="noStrike" u="none" baseline="30000">
                <a:solidFill>
                  <a:schemeClr val="lt1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 rot="47400">
            <a:off x="3524040" y="306360"/>
            <a:ext cx="4891680" cy="6366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0" name=""/>
          <p:cNvSpPr/>
          <p:nvPr/>
        </p:nvSpPr>
        <p:spPr>
          <a:xfrm>
            <a:off x="9000000" y="4082400"/>
            <a:ext cx="2879640" cy="257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2800" strike="noStrike" u="none">
                <a:solidFill>
                  <a:srgbClr val="ffffff"/>
                </a:solidFill>
                <a:effectLst/>
                <a:uFillTx/>
                <a:latin typeface="Calibri"/>
              </a:rPr>
              <a:t>The Majesty of Christ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800" strike="noStrike" u="none">
                <a:solidFill>
                  <a:srgbClr val="ffffff"/>
                </a:solidFill>
                <a:effectLst/>
                <a:uFillTx/>
                <a:latin typeface="Calibri"/>
              </a:rPr>
              <a:t>mid-12th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800" strike="noStrike" u="none">
                <a:solidFill>
                  <a:srgbClr val="ffffff"/>
                </a:solidFill>
                <a:effectLst/>
                <a:uFillTx/>
                <a:latin typeface="Calibri"/>
              </a:rPr>
              <a:t>Barcelona Museum of Catalan Art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2733120" y="309600"/>
            <a:ext cx="6350040" cy="6350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2" name=""/>
          <p:cNvSpPr/>
          <p:nvPr/>
        </p:nvSpPr>
        <p:spPr>
          <a:xfrm>
            <a:off x="9360000" y="5400000"/>
            <a:ext cx="2699640" cy="90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2800" strike="noStrike" u="none">
                <a:solidFill>
                  <a:srgbClr val="ffffff"/>
                </a:solidFill>
                <a:effectLst/>
                <a:uFillTx/>
                <a:latin typeface="Calibri"/>
              </a:rPr>
              <a:t>Majesty of Christ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800" strike="noStrike" u="none">
                <a:solidFill>
                  <a:srgbClr val="ffffff"/>
                </a:solidFill>
                <a:effectLst/>
                <a:uFillTx/>
                <a:latin typeface="Calibri"/>
              </a:rPr>
              <a:t>Detail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3993840" y="210240"/>
            <a:ext cx="4336200" cy="650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4" name=""/>
          <p:cNvSpPr/>
          <p:nvPr/>
        </p:nvSpPr>
        <p:spPr>
          <a:xfrm>
            <a:off x="9180000" y="4860000"/>
            <a:ext cx="2699640" cy="151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2800" strike="noStrike" u="none">
                <a:solidFill>
                  <a:srgbClr val="ffffff"/>
                </a:solidFill>
                <a:effectLst/>
                <a:uFillTx/>
                <a:latin typeface="Calibri"/>
              </a:rPr>
              <a:t>Christ as Priest on Cross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800" strike="noStrike" u="none">
                <a:solidFill>
                  <a:srgbClr val="ffffff"/>
                </a:solidFill>
                <a:effectLst/>
                <a:uFillTx/>
                <a:latin typeface="Calibri"/>
              </a:rPr>
              <a:t>20</a:t>
            </a:r>
            <a:r>
              <a:rPr b="0" lang="en-GB" sz="2800" strike="noStrike" u="none" baseline="33000">
                <a:solidFill>
                  <a:srgbClr val="ffffff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rgbClr val="ffffff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4" descr=""/>
          <p:cNvPicPr/>
          <p:nvPr/>
        </p:nvPicPr>
        <p:blipFill>
          <a:blip r:embed="rId1"/>
          <a:stretch/>
        </p:blipFill>
        <p:spPr>
          <a:xfrm>
            <a:off x="3876840" y="284760"/>
            <a:ext cx="4394160" cy="6734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6" name="TextBox 2"/>
          <p:cNvSpPr/>
          <p:nvPr/>
        </p:nvSpPr>
        <p:spPr>
          <a:xfrm>
            <a:off x="8478720" y="5048640"/>
            <a:ext cx="371232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Gospel  of Judith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England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c.1050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1"/>
          <p:cNvSpPr/>
          <p:nvPr/>
        </p:nvSpPr>
        <p:spPr>
          <a:xfrm>
            <a:off x="8439120" y="4383360"/>
            <a:ext cx="3751920" cy="22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Giotto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St Francis receives the Stigmata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Louvre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1295-1300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88" name="Picture 4" descr=""/>
          <p:cNvPicPr/>
          <p:nvPr/>
        </p:nvPicPr>
        <p:blipFill>
          <a:blip r:embed="rId1"/>
          <a:stretch/>
        </p:blipFill>
        <p:spPr>
          <a:xfrm>
            <a:off x="4421520" y="360000"/>
            <a:ext cx="3374280" cy="6514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2" descr=""/>
          <p:cNvPicPr/>
          <p:nvPr/>
        </p:nvPicPr>
        <p:blipFill>
          <a:blip r:embed="rId1"/>
          <a:stretch/>
        </p:blipFill>
        <p:spPr>
          <a:xfrm>
            <a:off x="3655440" y="180000"/>
            <a:ext cx="4728600" cy="6684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0" name="TextBox 1"/>
          <p:cNvSpPr/>
          <p:nvPr/>
        </p:nvSpPr>
        <p:spPr>
          <a:xfrm>
            <a:off x="8611200" y="4611240"/>
            <a:ext cx="3434040" cy="22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Fra Angelico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St Dominic at the foot of the Cross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San Marco, Florence  1441-3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 descr=""/>
          <p:cNvPicPr/>
          <p:nvPr/>
        </p:nvPicPr>
        <p:blipFill>
          <a:blip r:embed="rId1"/>
          <a:srcRect l="0" t="6463" r="0" b="18292"/>
          <a:stretch/>
        </p:blipFill>
        <p:spPr>
          <a:xfrm>
            <a:off x="0" y="96480"/>
            <a:ext cx="12191040" cy="666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2" name="TextBox 4"/>
          <p:cNvSpPr/>
          <p:nvPr/>
        </p:nvSpPr>
        <p:spPr>
          <a:xfrm>
            <a:off x="9607680" y="5191920"/>
            <a:ext cx="2583000" cy="155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Avignon Pieta  Louvre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 1455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 descr=""/>
          <p:cNvPicPr/>
          <p:nvPr/>
        </p:nvPicPr>
        <p:blipFill>
          <a:blip r:embed="rId1"/>
          <a:stretch/>
        </p:blipFill>
        <p:spPr>
          <a:xfrm>
            <a:off x="1574640" y="82440"/>
            <a:ext cx="8823240" cy="6530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4" name="TextBox 3"/>
          <p:cNvSpPr/>
          <p:nvPr/>
        </p:nvSpPr>
        <p:spPr>
          <a:xfrm>
            <a:off x="9499680" y="4595400"/>
            <a:ext cx="2447640" cy="24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Grünewald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The Issenheim Altarpiece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Colmar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1510-1516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"/>
          <p:cNvPicPr/>
          <p:nvPr/>
        </p:nvPicPr>
        <p:blipFill>
          <a:blip r:embed="rId1"/>
          <a:stretch/>
        </p:blipFill>
        <p:spPr>
          <a:xfrm>
            <a:off x="1914120" y="101520"/>
            <a:ext cx="8273160" cy="6582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"/>
          <p:cNvPicPr/>
          <p:nvPr/>
        </p:nvPicPr>
        <p:blipFill>
          <a:blip r:embed="rId1"/>
          <a:stretch/>
        </p:blipFill>
        <p:spPr>
          <a:xfrm>
            <a:off x="935280" y="106560"/>
            <a:ext cx="9770400" cy="6643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" name="TextBox 3"/>
          <p:cNvSpPr/>
          <p:nvPr/>
        </p:nvSpPr>
        <p:spPr>
          <a:xfrm>
            <a:off x="7494480" y="4680000"/>
            <a:ext cx="3211200" cy="179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Three young men in the furnace  - Catacomb of Priscilla  2</a:t>
            </a:r>
            <a:r>
              <a:rPr b="0" lang="en-GB" sz="2800" strike="noStrike" u="none" baseline="30000">
                <a:solidFill>
                  <a:schemeClr val="dk1"/>
                </a:solidFill>
                <a:effectLst/>
                <a:uFillTx/>
                <a:latin typeface="Calibri"/>
              </a:rPr>
              <a:t>nd</a:t>
            </a:r>
            <a:r>
              <a:rPr b="0" lang="en-GB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 - 4</a:t>
            </a:r>
            <a:r>
              <a:rPr b="0" lang="en-GB" sz="2800" strike="noStrike" u="none" baseline="30000">
                <a:solidFill>
                  <a:schemeClr val="dk1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" descr=""/>
          <p:cNvPicPr/>
          <p:nvPr/>
        </p:nvPicPr>
        <p:blipFill>
          <a:blip r:embed="rId1"/>
          <a:stretch/>
        </p:blipFill>
        <p:spPr>
          <a:xfrm>
            <a:off x="3830400" y="54360"/>
            <a:ext cx="4358880" cy="6630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7" name="TextBox 1"/>
          <p:cNvSpPr/>
          <p:nvPr/>
        </p:nvSpPr>
        <p:spPr>
          <a:xfrm>
            <a:off x="8317440" y="5239800"/>
            <a:ext cx="379908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Mary Magdalen’s hands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2" descr=""/>
          <p:cNvPicPr/>
          <p:nvPr/>
        </p:nvPicPr>
        <p:blipFill>
          <a:blip r:embed="rId1"/>
          <a:srcRect l="0" t="7790" r="0" b="0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9" name="TextBox 1"/>
          <p:cNvSpPr/>
          <p:nvPr/>
        </p:nvSpPr>
        <p:spPr>
          <a:xfrm>
            <a:off x="445320" y="5216040"/>
            <a:ext cx="339408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John the Baptist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"/>
          <p:cNvPicPr/>
          <p:nvPr/>
        </p:nvPicPr>
        <p:blipFill>
          <a:blip r:embed="rId1"/>
          <a:srcRect l="0" t="2314" r="0" b="5813"/>
          <a:stretch/>
        </p:blipFill>
        <p:spPr>
          <a:xfrm>
            <a:off x="-6660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TextBox 1"/>
          <p:cNvSpPr/>
          <p:nvPr/>
        </p:nvSpPr>
        <p:spPr>
          <a:xfrm>
            <a:off x="8822520" y="5584320"/>
            <a:ext cx="3481560" cy="82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" descr=""/>
          <p:cNvPicPr/>
          <p:nvPr/>
        </p:nvPicPr>
        <p:blipFill>
          <a:blip r:embed="rId1"/>
          <a:stretch/>
        </p:blipFill>
        <p:spPr>
          <a:xfrm>
            <a:off x="3918600" y="0"/>
            <a:ext cx="4289400" cy="675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3" name="TextBox 1"/>
          <p:cNvSpPr/>
          <p:nvPr/>
        </p:nvSpPr>
        <p:spPr>
          <a:xfrm>
            <a:off x="9443160" y="5353560"/>
            <a:ext cx="3049560" cy="82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 descr=""/>
          <p:cNvPicPr/>
          <p:nvPr/>
        </p:nvPicPr>
        <p:blipFill>
          <a:blip r:embed="rId1"/>
          <a:stretch/>
        </p:blipFill>
        <p:spPr>
          <a:xfrm>
            <a:off x="3853080" y="68760"/>
            <a:ext cx="4481640" cy="6714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1"/>
          <p:cNvSpPr/>
          <p:nvPr/>
        </p:nvSpPr>
        <p:spPr>
          <a:xfrm>
            <a:off x="8947440" y="4660560"/>
            <a:ext cx="3243600" cy="22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Rembrandt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Lamentation over the Dead Christ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National Gallery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c. 1635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06" name="Picture 4" descr=""/>
          <p:cNvPicPr/>
          <p:nvPr/>
        </p:nvPicPr>
        <p:blipFill>
          <a:blip r:embed="rId1"/>
          <a:stretch/>
        </p:blipFill>
        <p:spPr>
          <a:xfrm>
            <a:off x="3349080" y="0"/>
            <a:ext cx="5423040" cy="6769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" descr=""/>
          <p:cNvPicPr/>
          <p:nvPr/>
        </p:nvPicPr>
        <p:blipFill>
          <a:blip r:embed="rId1"/>
          <a:stretch/>
        </p:blipFill>
        <p:spPr>
          <a:xfrm>
            <a:off x="3954240" y="0"/>
            <a:ext cx="4303800" cy="6778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8" name="TextBox 1"/>
          <p:cNvSpPr/>
          <p:nvPr/>
        </p:nvSpPr>
        <p:spPr>
          <a:xfrm>
            <a:off x="8524440" y="5053680"/>
            <a:ext cx="3499200" cy="179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Hieronymus  Wierix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Christ in the Wine Press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British Museum   1619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" descr=""/>
          <p:cNvPicPr/>
          <p:nvPr/>
        </p:nvPicPr>
        <p:blipFill>
          <a:blip r:embed="rId1"/>
          <a:srcRect l="0" t="3971" r="0" b="9804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0" name="TextBox 1"/>
          <p:cNvSpPr/>
          <p:nvPr/>
        </p:nvSpPr>
        <p:spPr>
          <a:xfrm>
            <a:off x="9713520" y="154800"/>
            <a:ext cx="2609640" cy="179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Zurburan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Agnus Dei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Prado, Madrid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1630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" descr=""/>
          <p:cNvPicPr/>
          <p:nvPr/>
        </p:nvPicPr>
        <p:blipFill>
          <a:blip r:embed="rId1"/>
          <a:stretch/>
        </p:blipFill>
        <p:spPr>
          <a:xfrm>
            <a:off x="3624480" y="-20880"/>
            <a:ext cx="4779720" cy="687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2" name="TextBox 1"/>
          <p:cNvSpPr/>
          <p:nvPr/>
        </p:nvSpPr>
        <p:spPr>
          <a:xfrm>
            <a:off x="8648640" y="4511160"/>
            <a:ext cx="3371400" cy="22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Philippe de Champaigne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The Vow of Louis XIII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Louvre            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1638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" descr=""/>
          <p:cNvPicPr/>
          <p:nvPr/>
        </p:nvPicPr>
        <p:blipFill>
          <a:blip r:embed="rId1"/>
          <a:stretch/>
        </p:blipFill>
        <p:spPr>
          <a:xfrm>
            <a:off x="3393720" y="0"/>
            <a:ext cx="5331240" cy="6765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4" name="TextBox 3"/>
          <p:cNvSpPr/>
          <p:nvPr/>
        </p:nvSpPr>
        <p:spPr>
          <a:xfrm>
            <a:off x="8904600" y="4950720"/>
            <a:ext cx="3199320" cy="179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Graham Sutherland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St Matthew’s Northampton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1946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 descr=""/>
          <p:cNvPicPr/>
          <p:nvPr/>
        </p:nvPicPr>
        <p:blipFill>
          <a:blip r:embed="rId1"/>
          <a:srcRect l="0" t="484" r="0" b="0"/>
          <a:stretch/>
        </p:blipFill>
        <p:spPr>
          <a:xfrm>
            <a:off x="0" y="-23472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3" name="TextBox 1"/>
          <p:cNvSpPr/>
          <p:nvPr/>
        </p:nvSpPr>
        <p:spPr>
          <a:xfrm>
            <a:off x="9136080" y="5422680"/>
            <a:ext cx="323496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Roman sarcophagus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4</a:t>
            </a:r>
            <a:r>
              <a:rPr b="0" lang="en-GB" sz="2800" strike="noStrike" u="none" baseline="30000">
                <a:solidFill>
                  <a:schemeClr val="lt1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" descr=""/>
          <p:cNvPicPr/>
          <p:nvPr/>
        </p:nvPicPr>
        <p:blipFill>
          <a:blip r:embed="rId1"/>
          <a:stretch/>
        </p:blipFill>
        <p:spPr>
          <a:xfrm>
            <a:off x="491760" y="0"/>
            <a:ext cx="11207520" cy="6856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"/>
          <p:cNvPicPr/>
          <p:nvPr/>
        </p:nvPicPr>
        <p:blipFill>
          <a:blip r:embed="rId1"/>
          <a:stretch/>
        </p:blipFill>
        <p:spPr>
          <a:xfrm>
            <a:off x="3918600" y="0"/>
            <a:ext cx="4306680" cy="6783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 descr=""/>
          <p:cNvPicPr/>
          <p:nvPr/>
        </p:nvPicPr>
        <p:blipFill>
          <a:blip r:embed="rId1"/>
          <a:stretch/>
        </p:blipFill>
        <p:spPr>
          <a:xfrm>
            <a:off x="2531880" y="60840"/>
            <a:ext cx="7094880" cy="6704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8" name="TextBox 1"/>
          <p:cNvSpPr/>
          <p:nvPr/>
        </p:nvSpPr>
        <p:spPr>
          <a:xfrm>
            <a:off x="9763560" y="5299920"/>
            <a:ext cx="249624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Stanley Spencer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Tate Gallery  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1958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" descr=""/>
          <p:cNvPicPr/>
          <p:nvPr/>
        </p:nvPicPr>
        <p:blipFill>
          <a:blip r:embed="rId1"/>
          <a:stretch/>
        </p:blipFill>
        <p:spPr>
          <a:xfrm>
            <a:off x="3155760" y="0"/>
            <a:ext cx="5801400" cy="6765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0" name="TextBox 1"/>
          <p:cNvSpPr/>
          <p:nvPr/>
        </p:nvSpPr>
        <p:spPr>
          <a:xfrm>
            <a:off x="9055800" y="4671000"/>
            <a:ext cx="3232800" cy="22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Stanley Spencer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Christ carrying the Cross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Tate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	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1920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 descr=""/>
          <p:cNvPicPr/>
          <p:nvPr/>
        </p:nvPicPr>
        <p:blipFill>
          <a:blip r:embed="rId1"/>
          <a:stretch/>
        </p:blipFill>
        <p:spPr>
          <a:xfrm>
            <a:off x="2984040" y="0"/>
            <a:ext cx="6121080" cy="6745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2" name="TextBox 3"/>
          <p:cNvSpPr/>
          <p:nvPr/>
        </p:nvSpPr>
        <p:spPr>
          <a:xfrm>
            <a:off x="9106560" y="4443480"/>
            <a:ext cx="3184560" cy="22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Eric Gill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Westminster Cathedral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Stations of the Cross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1915</a:t>
            </a:r>
            <a:r>
              <a:rPr b="0" lang="en-GB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 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1"/>
          <p:cNvSpPr/>
          <p:nvPr/>
        </p:nvSpPr>
        <p:spPr>
          <a:xfrm>
            <a:off x="8832960" y="4583520"/>
            <a:ext cx="3194280" cy="24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David Jones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Vexilla Crucis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Kettle’s Yard, Cambridge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1948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24" name="Picture 4" descr=""/>
          <p:cNvPicPr/>
          <p:nvPr/>
        </p:nvPicPr>
        <p:blipFill>
          <a:blip r:embed="rId1"/>
          <a:stretch/>
        </p:blipFill>
        <p:spPr>
          <a:xfrm>
            <a:off x="3584880" y="0"/>
            <a:ext cx="5020920" cy="6856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" descr=""/>
          <p:cNvPicPr/>
          <p:nvPr/>
        </p:nvPicPr>
        <p:blipFill>
          <a:blip r:embed="rId1"/>
          <a:stretch/>
        </p:blipFill>
        <p:spPr>
          <a:xfrm>
            <a:off x="2392200" y="264240"/>
            <a:ext cx="7585200" cy="6481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"/>
          <p:cNvPicPr/>
          <p:nvPr/>
        </p:nvPicPr>
        <p:blipFill>
          <a:blip r:embed="rId1"/>
          <a:stretch/>
        </p:blipFill>
        <p:spPr>
          <a:xfrm>
            <a:off x="4196160" y="62640"/>
            <a:ext cx="3831840" cy="6723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7" name="TextBox 3"/>
          <p:cNvSpPr/>
          <p:nvPr/>
        </p:nvSpPr>
        <p:spPr>
          <a:xfrm>
            <a:off x="8199720" y="4428360"/>
            <a:ext cx="3831840" cy="22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Salvador Dali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Crucifixion of St John of the Cross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Glasgow  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	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	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1951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" descr="A picture containing room&#10;&#10;Description automatically generated"/>
          <p:cNvPicPr/>
          <p:nvPr/>
        </p:nvPicPr>
        <p:blipFill>
          <a:blip r:embed="rId1"/>
          <a:stretch/>
        </p:blipFill>
        <p:spPr>
          <a:xfrm>
            <a:off x="3349440" y="0"/>
            <a:ext cx="549216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9" name="TextBox 3"/>
          <p:cNvSpPr/>
          <p:nvPr/>
        </p:nvSpPr>
        <p:spPr>
          <a:xfrm>
            <a:off x="9174600" y="4764960"/>
            <a:ext cx="2823480" cy="118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The Cross, The Narrow Gate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David Hayward, 2002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4" descr="A picture containing outdoor, train, building, street&#10;&#10;Description automatically generated"/>
          <p:cNvPicPr/>
          <p:nvPr/>
        </p:nvPicPr>
        <p:blipFill>
          <a:blip r:embed="rId1"/>
          <a:stretch/>
        </p:blipFill>
        <p:spPr>
          <a:xfrm>
            <a:off x="1278720" y="397440"/>
            <a:ext cx="9378360" cy="624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1" name="TextBox 5"/>
          <p:cNvSpPr/>
          <p:nvPr/>
        </p:nvSpPr>
        <p:spPr>
          <a:xfrm>
            <a:off x="1733400" y="5524560"/>
            <a:ext cx="3999600" cy="82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The Triumph of the Cross 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Tuesday of Holy Week 2019 </a:t>
            </a:r>
            <a:endParaRPr b="0" lang="en-GB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"/>
          <p:cNvPicPr/>
          <p:nvPr/>
        </p:nvPicPr>
        <p:blipFill>
          <a:blip r:embed="rId1"/>
          <a:stretch/>
        </p:blipFill>
        <p:spPr>
          <a:xfrm>
            <a:off x="61200" y="1440720"/>
            <a:ext cx="12068280" cy="3800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TextBox 4"/>
          <p:cNvSpPr/>
          <p:nvPr/>
        </p:nvSpPr>
        <p:spPr>
          <a:xfrm>
            <a:off x="8611200" y="5327280"/>
            <a:ext cx="322704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Roman Sarcophagus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4</a:t>
            </a:r>
            <a:r>
              <a:rPr b="0" lang="en-GB" sz="2800" strike="noStrike" u="none" baseline="30000">
                <a:solidFill>
                  <a:schemeClr val="lt1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Vatican Museum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 descr=""/>
          <p:cNvPicPr/>
          <p:nvPr/>
        </p:nvPicPr>
        <p:blipFill>
          <a:blip r:embed="rId1"/>
          <a:stretch/>
        </p:blipFill>
        <p:spPr>
          <a:xfrm>
            <a:off x="3918600" y="0"/>
            <a:ext cx="4279320" cy="6739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"/>
          <p:cNvPicPr/>
          <p:nvPr/>
        </p:nvPicPr>
        <p:blipFill>
          <a:blip r:embed="rId1"/>
          <a:stretch/>
        </p:blipFill>
        <p:spPr>
          <a:xfrm>
            <a:off x="3789720" y="56160"/>
            <a:ext cx="4318200" cy="6800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7" name="TextBox 1"/>
          <p:cNvSpPr/>
          <p:nvPr/>
        </p:nvSpPr>
        <p:spPr>
          <a:xfrm>
            <a:off x="8229600" y="5844240"/>
            <a:ext cx="385524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Roman sarcophagus  -  detail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"/>
          <p:cNvPicPr/>
          <p:nvPr/>
        </p:nvPicPr>
        <p:blipFill>
          <a:blip r:embed="rId1"/>
          <a:stretch/>
        </p:blipFill>
        <p:spPr>
          <a:xfrm>
            <a:off x="3348360" y="-71280"/>
            <a:ext cx="5438160" cy="6928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9" name="TextBox 3"/>
          <p:cNvSpPr/>
          <p:nvPr/>
        </p:nvSpPr>
        <p:spPr>
          <a:xfrm>
            <a:off x="8974440" y="5615640"/>
            <a:ext cx="3704400" cy="94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Roman sarcophagus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detail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 descr=""/>
          <p:cNvPicPr/>
          <p:nvPr/>
        </p:nvPicPr>
        <p:blipFill>
          <a:blip r:embed="rId1"/>
          <a:srcRect l="0" t="12096" r="0" b="0"/>
          <a:stretch/>
        </p:blipFill>
        <p:spPr>
          <a:xfrm>
            <a:off x="0" y="59472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1" name="TextBox 4"/>
          <p:cNvSpPr/>
          <p:nvPr/>
        </p:nvSpPr>
        <p:spPr>
          <a:xfrm>
            <a:off x="8471880" y="5378760"/>
            <a:ext cx="393480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 Maria Maggiore, Rome    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triumphal arch 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5</a:t>
            </a:r>
            <a:r>
              <a:rPr b="0" lang="en-GB" sz="2800" strike="noStrike" u="none" baseline="30000">
                <a:solidFill>
                  <a:schemeClr val="lt1"/>
                </a:solidFill>
                <a:effectLst/>
                <a:uFillTx/>
                <a:latin typeface="Calibri"/>
              </a:rPr>
              <a:t>th</a:t>
            </a: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 century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</TotalTime>
  <Application>LibreOffice/25.2.0.3$Windows_X86_64 LibreOffice_project/e1cf4a87eb02d755bce1a01209907ea5ddc8f069</Application>
  <AppVersion>15.0000</AppVersion>
  <Words>375</Words>
  <Paragraphs>119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2020-03-06T17:41:14Z</dcterms:created>
  <dc:creator>Oliver Holt</dc:creator>
  <dc:description/>
  <dc:language>en-GB</dc:language>
  <cp:lastModifiedBy/>
  <cp:lastPrinted>2025-03-27T19:00:45Z</cp:lastPrinted>
  <dcterms:modified xsi:type="dcterms:W3CDTF">2025-03-28T17:02:17Z</dcterms:modified>
  <cp:revision>10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63</vt:i4>
  </property>
</Properties>
</file>